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9" r:id="rId1"/>
  </p:sldMasterIdLst>
  <p:notesMasterIdLst>
    <p:notesMasterId r:id="rId32"/>
  </p:notesMasterIdLst>
  <p:sldIdLst>
    <p:sldId id="256" r:id="rId2"/>
    <p:sldId id="257" r:id="rId3"/>
    <p:sldId id="284" r:id="rId4"/>
    <p:sldId id="258" r:id="rId5"/>
    <p:sldId id="262" r:id="rId6"/>
    <p:sldId id="272" r:id="rId7"/>
    <p:sldId id="285" r:id="rId8"/>
    <p:sldId id="259" r:id="rId9"/>
    <p:sldId id="266" r:id="rId10"/>
    <p:sldId id="268" r:id="rId11"/>
    <p:sldId id="291" r:id="rId12"/>
    <p:sldId id="288" r:id="rId13"/>
    <p:sldId id="290" r:id="rId14"/>
    <p:sldId id="267" r:id="rId15"/>
    <p:sldId id="287" r:id="rId16"/>
    <p:sldId id="289" r:id="rId17"/>
    <p:sldId id="269" r:id="rId18"/>
    <p:sldId id="278" r:id="rId19"/>
    <p:sldId id="279" r:id="rId20"/>
    <p:sldId id="270" r:id="rId21"/>
    <p:sldId id="286" r:id="rId22"/>
    <p:sldId id="274" r:id="rId23"/>
    <p:sldId id="292" r:id="rId24"/>
    <p:sldId id="293" r:id="rId25"/>
    <p:sldId id="275" r:id="rId26"/>
    <p:sldId id="294" r:id="rId27"/>
    <p:sldId id="277" r:id="rId28"/>
    <p:sldId id="283" r:id="rId29"/>
    <p:sldId id="276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85073" autoAdjust="0"/>
  </p:normalViewPr>
  <p:slideViewPr>
    <p:cSldViewPr snapToGrid="0">
      <p:cViewPr varScale="1">
        <p:scale>
          <a:sx n="95" d="100"/>
          <a:sy n="95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46CCC-A978-4024-8061-65D607B28935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98BFA-9F89-47F8-BE5C-D71DB77DF2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90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953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860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921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+mn-l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492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800" b="0" i="0" u="none" strike="noStrike" baseline="0" dirty="0">
              <a:latin typeface="+mn-l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285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633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="0" i="0" dirty="0">
              <a:solidFill>
                <a:srgbClr val="4D4D4D"/>
              </a:solidFill>
              <a:effectLst/>
              <a:latin typeface="+mn-l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631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171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145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8531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441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192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817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34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2477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1132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522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126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9533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98BFA-9F89-47F8-BE5C-D71DB77DF20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91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5875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973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6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77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917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05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24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4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483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736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708A62B-DB36-4049-ADEC-E2B788B18748}" type="datetimeFigureOut">
              <a:rPr lang="zh-TW" altLang="en-US" smtClean="0"/>
              <a:t>2020/11/25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407BAC3-CE15-45C5-9110-7D2D436857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60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0" r:id="rId1"/>
    <p:sldLayoutId id="2147484331" r:id="rId2"/>
    <p:sldLayoutId id="2147484332" r:id="rId3"/>
    <p:sldLayoutId id="2147484333" r:id="rId4"/>
    <p:sldLayoutId id="2147484334" r:id="rId5"/>
    <p:sldLayoutId id="2147484335" r:id="rId6"/>
    <p:sldLayoutId id="2147484336" r:id="rId7"/>
    <p:sldLayoutId id="2147484337" r:id="rId8"/>
    <p:sldLayoutId id="2147484338" r:id="rId9"/>
    <p:sldLayoutId id="2147484339" r:id="rId10"/>
    <p:sldLayoutId id="214748434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57AEA0-52BE-43D9-9044-206F2457E8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600" cap="none" dirty="0"/>
              <a:t>Floyd-</a:t>
            </a:r>
            <a:r>
              <a:rPr lang="en-US" altLang="zh-TW" sz="3600" cap="none" dirty="0" err="1"/>
              <a:t>Warshall</a:t>
            </a:r>
            <a:r>
              <a:rPr lang="en-US" altLang="zh-TW" sz="3600" cap="none" dirty="0"/>
              <a:t> Reinforcement Learning:</a:t>
            </a:r>
            <a:br>
              <a:rPr lang="en-US" altLang="zh-TW" sz="3600" cap="none" dirty="0"/>
            </a:br>
            <a:r>
              <a:rPr lang="en-US" altLang="zh-TW" sz="3600" cap="none" dirty="0"/>
              <a:t>Learning from Past Experiences to Reach New Goals</a:t>
            </a:r>
            <a:endParaRPr lang="zh-TW" altLang="en-US" sz="3600" cap="none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630F0C7-7060-4E3A-A5E6-FF2E95ED7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altLang="zh-TW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Vikas Dhiman, Shurjo Banerjee, Jeffrey M. Siskind, Jason J. Corso</a:t>
            </a:r>
          </a:p>
          <a:p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University of Michigan</a:t>
            </a:r>
          </a:p>
          <a:p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Purdue University</a:t>
            </a:r>
          </a:p>
          <a:p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nl-NL" altLang="zh-TW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arXiv:1809.09318v4 [cs.LG] 4 Jan 2019)</a:t>
            </a:r>
            <a:endParaRPr lang="en-US" altLang="zh-TW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2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F205ED-C3F5-4839-A4EC-58EB3B34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Background – Floyd-</a:t>
            </a:r>
            <a:r>
              <a:rPr lang="en-US" altLang="zh-TW" dirty="0" err="1"/>
              <a:t>Warshall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5FD185-4AAA-4197-A8CD-FA4CC85A7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Floyd-</a:t>
            </a:r>
            <a:r>
              <a:rPr lang="en-US" altLang="zh-TW" dirty="0" err="1"/>
              <a:t>Warshall</a:t>
            </a:r>
            <a:r>
              <a:rPr lang="en-US" altLang="zh-TW" dirty="0"/>
              <a:t> algorithm (Floyd, 1962) is a shortest path finding algorithm from any vertex to any other vertex in a graph.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DE77837-B369-4E0C-93D0-F3F927C70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087826"/>
            <a:ext cx="8087854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83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36CDB9-FB83-426C-B1EF-B1CF7FFD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Background – Q-Learning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6E2631-B2A6-4823-A0D9-8E9B1972F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Q-learning (Watkins and Dayan, 1992) is a reinforcement learning (RL) algorithm that allows agent to explore environment and simultaneously compute maximum reward paths.</a:t>
            </a:r>
          </a:p>
          <a:p>
            <a:r>
              <a:rPr lang="en-US" altLang="zh-TW" dirty="0"/>
              <a:t>An RL problem is formalized as an </a:t>
            </a:r>
            <a:r>
              <a:rPr lang="en-US" altLang="zh-TW" dirty="0">
                <a:solidFill>
                  <a:srgbClr val="FF0000"/>
                </a:solidFill>
              </a:rPr>
              <a:t>Markov Decision Process (MDP)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The Q-learning algorithm works by updating the Q-function using the </a:t>
            </a:r>
            <a:r>
              <a:rPr lang="en-US" altLang="zh-TW" dirty="0">
                <a:solidFill>
                  <a:srgbClr val="FF0000"/>
                </a:solidFill>
              </a:rPr>
              <a:t>Bellman equation</a:t>
            </a:r>
            <a:r>
              <a:rPr lang="en-US" altLang="zh-TW" dirty="0"/>
              <a:t>.</a:t>
            </a:r>
            <a:endParaRPr lang="zh-TW" altLang="en-US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596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86AD10-718B-4717-A2EC-6F17339A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Markov Decision Process</a:t>
            </a:r>
            <a:r>
              <a:rPr lang="zh-TW" altLang="en-US" dirty="0"/>
              <a:t> </a:t>
            </a:r>
            <a:r>
              <a:rPr lang="en-US" altLang="zh-TW" dirty="0"/>
              <a:t>(MDP)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FFFA91-877E-427E-A172-7BFC1409E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RL problem is formalized as an Markov Decision Process (MDP).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2402BA2-BD7F-43AB-86B0-DBBE06C86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278365"/>
            <a:ext cx="4851821" cy="23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27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F49622-DBE9-4203-B583-7AC11C48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Bellman Equation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390C6F-8955-4090-A494-59A238AA8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Bellman equation is a necessary condition for optimality associated with the mathematical optimization method known as dynamic programming.</a:t>
            </a:r>
          </a:p>
          <a:p>
            <a:r>
              <a:rPr lang="en-US" altLang="zh-TW" dirty="0"/>
              <a:t>It writes the "value" of a decision problem at a certain point in time in terms of the payoff from some initial choices and the "value" of the remaining decision problem that results from those initial choices.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39C002B-6495-408F-BE81-410EC734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270952"/>
            <a:ext cx="5477639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62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F205ED-C3F5-4839-A4EC-58EB3B34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Background – Q-Learning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25FD185-4AAA-4197-A8CD-FA4CC85A7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Q-learning works by maintaining an action-value function Q</a:t>
                </a:r>
                <a:r>
                  <a:rPr lang="zh-TW" altLang="en-US" dirty="0"/>
                  <a:t>：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dirty="0"/>
                  <a:t> , which is defined as the expected return from a given state-action pair.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25FD185-4AAA-4197-A8CD-FA4CC85A7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762AC142-8934-455F-8093-F346D1497B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164252"/>
            <a:ext cx="6163535" cy="104789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BDFE32E-51B2-48C2-9FF1-F884FE2758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3292" y="3164252"/>
            <a:ext cx="3159370" cy="287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8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3D5E188-AAEA-4B31-A723-FDE68F97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16C76E0-D910-420F-84CA-6219FA041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01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AD2E5FC-D62D-4A3F-8D18-3CAE0A90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 Definition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4">
                <a:extLst>
                  <a:ext uri="{FF2B5EF4-FFF2-40B4-BE49-F238E27FC236}">
                    <a16:creationId xmlns:a16="http://schemas.microsoft.com/office/drawing/2014/main" id="{DAC0FA73-F73E-4FE6-ADA5-58AC71E9B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Consider an agent interacting with an environment, at every time step,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zh-TW" dirty="0"/>
                  <a:t>, the agent take an 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dirty="0"/>
                  <a:t>, observes a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TW" dirty="0"/>
                  <a:t> and a reward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[−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𝑔𝑜𝑎𝑙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𝑔𝑜𝑎𝑙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TW" dirty="0"/>
                  <a:t>.</a:t>
                </a:r>
              </a:p>
              <a:p>
                <a:r>
                  <a:rPr lang="en-US" altLang="zh-TW" dirty="0"/>
                  <a:t>An episode is defined as of a fixed number of time steps,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zh-TW" dirty="0"/>
                  <a:t>.</a:t>
                </a:r>
              </a:p>
              <a:p>
                <a:r>
                  <a:rPr lang="en-US" altLang="zh-TW" dirty="0"/>
                  <a:t>For every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episode, a new goal state is provided to the agent as input.</a:t>
                </a:r>
              </a:p>
              <a:p>
                <a:r>
                  <a:rPr lang="en-US" altLang="zh-TW" dirty="0"/>
                  <a:t>If the agent reaches the goal state before the episode ends, the agent is re-spawned at a new random location while the goal state remains unchanged for the episode.</a:t>
                </a:r>
              </a:p>
              <a:p>
                <a:r>
                  <a:rPr lang="en-US" altLang="zh-TW" dirty="0"/>
                  <a:t>The agent’s objective is to find the sequence of actions</a:t>
                </a:r>
                <a:r>
                  <a:rPr lang="zh-TW" altLang="en-US" dirty="0"/>
                  <a:t> </a:t>
                </a:r>
                <a:r>
                  <a:rPr lang="en-US" altLang="zh-TW" dirty="0"/>
                  <a:t>to take that maximizes the total reward per episode.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5" name="內容版面配置區 4">
                <a:extLst>
                  <a:ext uri="{FF2B5EF4-FFF2-40B4-BE49-F238E27FC236}">
                    <a16:creationId xmlns:a16="http://schemas.microsoft.com/office/drawing/2014/main" id="{DAC0FA73-F73E-4FE6-ADA5-58AC71E9B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 r="-9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06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4126C4-013F-4D78-ADB7-5EA9F2E5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 – Floyd-</a:t>
            </a:r>
            <a:r>
              <a:rPr lang="en-US" altLang="zh-TW" dirty="0" err="1"/>
              <a:t>Warshall</a:t>
            </a:r>
            <a:r>
              <a:rPr lang="en-US" altLang="zh-TW" dirty="0"/>
              <a:t> (FW) function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E96B11-2701-4BE6-9095-0FEB629B7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define the Floyd-</a:t>
            </a:r>
            <a:r>
              <a:rPr lang="en-US" altLang="zh-TW" dirty="0" err="1"/>
              <a:t>Warshall</a:t>
            </a:r>
            <a:r>
              <a:rPr lang="en-US" altLang="zh-TW" dirty="0"/>
              <a:t> (FW) function as the expected cumulative reward on going from a start state to an end state within an episode.</a:t>
            </a:r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D4CEE5B-D7D9-4E38-B6D5-25F973DF28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033141"/>
            <a:ext cx="5621188" cy="104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54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68F383-F60A-424F-AF1D-6D9EBA95C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 – Floyd-</a:t>
            </a:r>
            <a:r>
              <a:rPr lang="en-US" altLang="zh-TW" dirty="0" err="1"/>
              <a:t>Warshall</a:t>
            </a:r>
            <a:r>
              <a:rPr lang="en-US" altLang="zh-TW" dirty="0"/>
              <a:t> (FW) function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746B02-3184-4D74-B50B-A17B95854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define the optimal FW-function as the maximum expected value that a path between a start state and a goal state.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The optimal policy can be computed from FW-function similar to the Q-learning algorithm.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EBF1607-AD52-4537-AF3A-5C0D92DE6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196378"/>
            <a:ext cx="4220164" cy="666843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FC3D039B-E049-484F-A2A3-11D8F26EF7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5160763"/>
            <a:ext cx="3715268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292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A87D1C-91CA-44BC-8038-6EC8CA21F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 – Floyd-</a:t>
            </a:r>
            <a:r>
              <a:rPr lang="en-US" altLang="zh-TW" dirty="0" err="1"/>
              <a:t>Warshall</a:t>
            </a:r>
            <a:r>
              <a:rPr lang="en-US" altLang="zh-TW" dirty="0"/>
              <a:t> (FW) function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BF408A-1A0A-4FAA-9758-E3E7EED3F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When the policy is optimal, the Floyd-</a:t>
            </a:r>
            <a:r>
              <a:rPr lang="en-US" altLang="zh-TW" dirty="0" err="1"/>
              <a:t>Warshall</a:t>
            </a:r>
            <a:r>
              <a:rPr lang="en-US" altLang="zh-TW" dirty="0"/>
              <a:t> function must satisfy the constraint.</a:t>
            </a:r>
          </a:p>
          <a:p>
            <a:endParaRPr lang="en-US" altLang="zh-TW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1ACC746-451B-438D-85BA-FE432600C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061326"/>
            <a:ext cx="6868484" cy="11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0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97EDBD-0155-4141-8D3D-179E4DFE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AAADCA-8D04-4E2D-9BF9-78C1CBC5B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Related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Method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Experiments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Conclusion</a:t>
            </a:r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5057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09453C-D2A1-4E4F-A6DE-5D17D136B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 – The pseudo code for FWRL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98F36B-0B77-46D8-8265-C8C9DC745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8335661-DE0D-48DF-B79C-5236D5FD3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43166"/>
            <a:ext cx="4950029" cy="486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87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3D5E188-AAEA-4B31-A723-FDE68F97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Experiments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16C76E0-D910-420F-84CA-6219FA041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25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CD43F0-6966-4B06-8609-BF55ABC1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Experiments – Four room grid world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76AC1A-A41D-4549-B828-761208068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agent can occupy any one of the white blank squares.</a:t>
            </a:r>
          </a:p>
          <a:p>
            <a:r>
              <a:rPr lang="en-US" altLang="zh-TW" sz="2000" b="0" i="0" u="none" strike="noStrike" baseline="0" dirty="0"/>
              <a:t>Agents can act by moving in four directions {up, down, left, right} to reach the goal.</a:t>
            </a:r>
          </a:p>
          <a:p>
            <a:r>
              <a:rPr lang="en-US" altLang="zh-TW" dirty="0"/>
              <a:t>The wind, indicated by arrows, increases the probability of the agent randomly going in the direction of the arrow by 0.25.</a:t>
            </a:r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E974235-0208-47A5-8B99-868F726B9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770705"/>
            <a:ext cx="4876800" cy="24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96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B9A396-20B5-4EDC-9C09-C581A7BE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Metrics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BC5C76-F403-4BD7-8C64-8DF9E8ED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3"/>
                </a:solidFill>
              </a:rPr>
              <a:t>Reward:</a:t>
            </a:r>
            <a:r>
              <a:rPr lang="en-US" altLang="zh-TW" dirty="0"/>
              <a:t> The reward earned per episode by the agent.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accent3"/>
                </a:solidFill>
              </a:rPr>
              <a:t>Distance-Inefficiency: </a:t>
            </a:r>
            <a:r>
              <a:rPr lang="en-US" altLang="zh-TW" dirty="0"/>
              <a:t>The ratio of the distances travelled by the agent during an episode to the sum of the shortest path to the goal at every point of initialization.</a:t>
            </a:r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651935C-FD4A-4154-BF6A-570517CC9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891599"/>
            <a:ext cx="4230000" cy="95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72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529A2A-287E-4834-A9B7-89B48C86A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Baselines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97A91C-8B40-44B5-A3ED-44195E6C8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chemeClr val="accent3"/>
                </a:solidFill>
              </a:rPr>
              <a:t>QL: </a:t>
            </a:r>
            <a:r>
              <a:rPr lang="en-US" altLang="zh-TW" dirty="0"/>
              <a:t>This version of Q-Learning does not use the prior knowledge of the goal state, but depends upon the goal reward to build a new Q-function in every episode.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accent3"/>
                </a:solidFill>
              </a:rPr>
              <a:t>QLCAT: </a:t>
            </a:r>
            <a:r>
              <a:rPr lang="en-US" altLang="zh-TW" dirty="0"/>
              <a:t>We concatenate the state with the goal location and retain the learned Q-function function across episodes.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chemeClr val="accent3"/>
                </a:solidFill>
              </a:rPr>
              <a:t>Model-based RL: </a:t>
            </a:r>
            <a:r>
              <a:rPr lang="en-US" altLang="zh-TW" dirty="0"/>
              <a:t>We implement a simple version of tabular model-based RL where we maintain a transition count data-structure T(</a:t>
            </a:r>
            <a:r>
              <a:rPr lang="en-US" altLang="zh-TW" dirty="0" err="1"/>
              <a:t>s’|s</a:t>
            </a:r>
            <a:r>
              <a:rPr lang="en-US" altLang="zh-TW" dirty="0"/>
              <a:t>, a).</a:t>
            </a:r>
          </a:p>
        </p:txBody>
      </p:sp>
    </p:spTree>
    <p:extLst>
      <p:ext uri="{BB962C8B-B14F-4D97-AF65-F5344CB8AC3E}">
        <p14:creationId xmlns:p14="http://schemas.microsoft.com/office/powerpoint/2010/main" val="3350409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6CE020-54E9-4421-9560-CCC0A756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 on grid world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060372-1FB1-4332-A498-D5571C945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Left: Distance-Inefficiency (Lower is better)</a:t>
            </a:r>
          </a:p>
          <a:p>
            <a:r>
              <a:rPr lang="en-US" altLang="zh-TW" dirty="0"/>
              <a:t>Right: Reward (Higher is better)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66A3AFA-47C5-4CB3-A785-624052C80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334774"/>
            <a:ext cx="5623200" cy="271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23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5C9C54-2A3F-4FA3-8AB1-65F72F45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Reward curves on windy world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302287-F916-42FB-B0C8-7BAE69AFB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82D9CD3-BD3A-47C5-A1A7-D74CE3BE2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0"/>
            <a:ext cx="6820852" cy="34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74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85399C-77A2-476F-85DF-BBC9DD7F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Qualitative results:</a:t>
            </a:r>
            <a:br>
              <a:rPr lang="en-US" altLang="zh-TW" dirty="0"/>
            </a:br>
            <a:r>
              <a:rPr lang="en-US" altLang="zh-TW" dirty="0"/>
              <a:t>Visualization of value-function in H-Maze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5BC885-9798-466A-BBBF-DF50163A1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CC2A472-1ECD-4C84-8E6A-2D8AAB10C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800" y="2288768"/>
            <a:ext cx="5184000" cy="357863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9F29BD7B-D3D0-4D6A-8EF1-F180845177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286000"/>
            <a:ext cx="3744001" cy="143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48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FFE1D4A6-18BD-4C3C-854C-DE6C1B17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58E45B2-82CE-47DA-B53E-F072D03E3C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307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7669CF-C866-4C8A-A082-878A76F75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983EED-6C42-43CC-917A-792FBD960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FWRL allows us to learn a goal conditioned action-value function which is invariant to the change in goal location as compared to the typical Q-learning.</a:t>
            </a:r>
          </a:p>
          <a:p>
            <a:r>
              <a:rPr lang="en-US" altLang="zh-TW" dirty="0"/>
              <a:t>Many goal conditioned tasks like navigation and robotic pick and place can benefit from this framework.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337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3D5E188-AAEA-4B31-A723-FDE68F97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16C76E0-D910-420F-84CA-6219FA041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817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BA0926AC-C8E1-4A06-9997-13A8C5DC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End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4A396C4-A37F-4351-8C3E-8320E103FB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Thank you for listening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924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6B44BC-C882-4076-BD30-7048219E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– Reinforcement Learning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325304-78FF-4503-B2C2-C036AB5D6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/>
                </a:solidFill>
              </a:rPr>
              <a:t>Reinforcement Learning (RL) </a:t>
            </a:r>
            <a:r>
              <a:rPr lang="en-US" altLang="zh-TW" dirty="0"/>
              <a:t>allows for agents to learn complex behaviors in a multitude of environments while requiring supervision only in the form of reward signals.</a:t>
            </a:r>
            <a:endParaRPr lang="zh-TW" altLang="en-US" dirty="0"/>
          </a:p>
        </p:txBody>
      </p:sp>
      <p:pic>
        <p:nvPicPr>
          <p:cNvPr id="1028" name="Picture 4" descr="Image for post">
            <a:extLst>
              <a:ext uri="{FF2B5EF4-FFF2-40B4-BE49-F238E27FC236}">
                <a16:creationId xmlns:a16="http://schemas.microsoft.com/office/drawing/2014/main" id="{362C8099-08FA-40C3-8CB6-3C9130E3F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218" y="3345356"/>
            <a:ext cx="6561582" cy="252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35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514A15-3EA3-4ACC-A12C-4A4B60306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– Problem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6AC697-C7FF-41F0-B59E-7C8FAAFC5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Consider </a:t>
            </a:r>
            <a:r>
              <a:rPr lang="en-US" altLang="zh-TW" b="1" dirty="0"/>
              <a:t>multi-goal task </a:t>
            </a:r>
            <a:r>
              <a:rPr lang="en-US" altLang="zh-TW" dirty="0"/>
              <a:t>that involve static environments and dynamic goals.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There are two types of RL algorithms</a:t>
            </a:r>
          </a:p>
          <a:p>
            <a:pPr lvl="1"/>
            <a:r>
              <a:rPr lang="en-US" altLang="zh-TW" b="1" dirty="0">
                <a:solidFill>
                  <a:schemeClr val="accent3"/>
                </a:solidFill>
              </a:rPr>
              <a:t>Model-free RL </a:t>
            </a:r>
            <a:r>
              <a:rPr lang="en-US" altLang="zh-TW" dirty="0">
                <a:solidFill>
                  <a:srgbClr val="FF0000"/>
                </a:solidFill>
              </a:rPr>
              <a:t>cannot transfer learned information when goal location changes</a:t>
            </a:r>
            <a:r>
              <a:rPr lang="en-US" altLang="zh-TW" dirty="0"/>
              <a:t>, but achieves high asymptotic accuracy.</a:t>
            </a:r>
          </a:p>
          <a:p>
            <a:pPr marL="530352" lvl="1" indent="0">
              <a:buNone/>
            </a:pPr>
            <a:endParaRPr lang="zh-TW" altLang="en-US" dirty="0"/>
          </a:p>
          <a:p>
            <a:pPr lvl="1"/>
            <a:r>
              <a:rPr lang="en-US" altLang="zh-TW" b="1" dirty="0">
                <a:solidFill>
                  <a:schemeClr val="accent3"/>
                </a:solidFill>
              </a:rPr>
              <a:t>Model-based RL </a:t>
            </a:r>
            <a:r>
              <a:rPr lang="en-US" altLang="zh-TW" dirty="0"/>
              <a:t>can transfer learned information to new goal location, but limited by the fact that </a:t>
            </a:r>
            <a:r>
              <a:rPr lang="en-US" altLang="zh-TW" dirty="0">
                <a:solidFill>
                  <a:srgbClr val="FF0000"/>
                </a:solidFill>
              </a:rPr>
              <a:t>small errors in modelling</a:t>
            </a:r>
            <a:r>
              <a:rPr lang="en-US" altLang="zh-TW" dirty="0"/>
              <a:t>.</a:t>
            </a:r>
            <a:endParaRPr lang="en-US" altLang="zh-TW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6206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23E565-A92A-4314-8837-933A52734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– </a:t>
            </a:r>
            <a:br>
              <a:rPr lang="en-US" altLang="zh-TW" dirty="0"/>
            </a:br>
            <a:r>
              <a:rPr lang="en-US" altLang="zh-TW" dirty="0"/>
              <a:t>Floyd-</a:t>
            </a:r>
            <a:r>
              <a:rPr lang="en-US" altLang="zh-TW" dirty="0" err="1"/>
              <a:t>Warshall</a:t>
            </a:r>
            <a:r>
              <a:rPr lang="en-US" altLang="zh-TW" dirty="0"/>
              <a:t> Reinforcement Learning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66E85C-2633-477C-B88C-07CB36A67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3"/>
                </a:solidFill>
              </a:rPr>
              <a:t>Floyd-</a:t>
            </a:r>
            <a:r>
              <a:rPr lang="en-US" altLang="zh-TW" b="1" dirty="0" err="1">
                <a:solidFill>
                  <a:schemeClr val="accent3"/>
                </a:solidFill>
              </a:rPr>
              <a:t>Warshall</a:t>
            </a:r>
            <a:r>
              <a:rPr lang="en-US" altLang="zh-TW" b="1" dirty="0">
                <a:solidFill>
                  <a:schemeClr val="accent3"/>
                </a:solidFill>
              </a:rPr>
              <a:t> Reinforcement Learning (FWRL)</a:t>
            </a:r>
            <a:endParaRPr lang="en-US" altLang="zh-TW" dirty="0"/>
          </a:p>
          <a:p>
            <a:pPr lvl="1">
              <a:buClr>
                <a:schemeClr val="tx1"/>
              </a:buClr>
            </a:pPr>
            <a:r>
              <a:rPr lang="en-US" altLang="zh-TW" dirty="0">
                <a:sym typeface="Wingdings" panose="05000000000000000000" pitchFamily="2" charset="2"/>
              </a:rPr>
              <a:t>Improve the limitations of model-free RL in multi-goal domains.</a:t>
            </a:r>
          </a:p>
          <a:p>
            <a:pPr lvl="1">
              <a:buClr>
                <a:schemeClr val="tx1"/>
              </a:buClr>
            </a:pPr>
            <a:r>
              <a:rPr lang="en-US" altLang="zh-TW" dirty="0">
                <a:sym typeface="Wingdings" panose="05000000000000000000" pitchFamily="2" charset="2"/>
              </a:rPr>
              <a:t>Learns higher reward strategies in multi-goal task than model-based RL.</a:t>
            </a:r>
            <a:endParaRPr lang="en-US" altLang="zh-TW" dirty="0"/>
          </a:p>
          <a:p>
            <a:pPr lvl="1"/>
            <a:endParaRPr lang="en-US" altLang="zh-TW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A6243E6-103F-44AC-A5BA-225FF5933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1745" y="3793209"/>
            <a:ext cx="5401056" cy="207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4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3D5E188-AAEA-4B31-A723-FDE68F97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</a:t>
            </a:r>
            <a:endParaRPr lang="zh-TW" altLang="en-US" dirty="0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16C76E0-D910-420F-84CA-6219FA041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5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F385E7-0BB3-4207-B0FE-F7ED6E92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Related work – </a:t>
            </a:r>
            <a:br>
              <a:rPr lang="en-US" altLang="zh-TW" dirty="0"/>
            </a:br>
            <a:r>
              <a:rPr lang="en-US" altLang="zh-TW" dirty="0"/>
              <a:t>Goal-conditioned value functions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62FDD6-B0FB-4690-BE41-7B2D897AE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Introduced by (</a:t>
            </a:r>
            <a:r>
              <a:rPr lang="en-US" altLang="zh-TW" dirty="0" err="1"/>
              <a:t>Schaul</a:t>
            </a:r>
            <a:r>
              <a:rPr lang="en-US" altLang="zh-TW" dirty="0"/>
              <a:t> et al., 2015), universal goal-conditioned value functions (UVFs) measures the utility function of achieving any goal from any state in an environment.</a:t>
            </a:r>
          </a:p>
          <a:p>
            <a:r>
              <a:rPr lang="en-US" altLang="zh-TW" dirty="0"/>
              <a:t>In Hindsight Experience Replay (HER), </a:t>
            </a:r>
            <a:r>
              <a:rPr lang="en-US" altLang="zh-TW" dirty="0" err="1"/>
              <a:t>Andrychowicz</a:t>
            </a:r>
            <a:r>
              <a:rPr lang="en-US" altLang="zh-TW" dirty="0"/>
              <a:t> et al. (2016) learn UVFs from previous episodes accounting for when the goal location has not been achieved.</a:t>
            </a:r>
          </a:p>
          <a:p>
            <a:r>
              <a:rPr lang="en-US" altLang="zh-TW" dirty="0"/>
              <a:t>Pong et al. (2018) propose Temporal Difference Models (TDM) combines model-based and model-free algorithms by modeling the learning as a constrained objective function using a horizon dependent goal-conditioned value function.</a:t>
            </a:r>
          </a:p>
          <a:p>
            <a:r>
              <a:rPr lang="en-US" altLang="zh-TW" dirty="0"/>
              <a:t>In contrast to all the above works, FWRL is a novel algorithm for learning UVFs via leveraging a triangular-inequality like constraint within the space of these functions.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8133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F205ED-C3F5-4839-A4EC-58EB3B34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Background – Dijkstra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5FD185-4AAA-4197-A8CD-FA4CC85A7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Dijkstra (Dijkstra, 1959) is a shortest path finding algorithm from a given vertex in the graph. Consider a weighted graph G = (S, E), with S as the vertices and E as the edges.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1596495-62F0-46B5-AD4E-B5CDF9751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514647"/>
            <a:ext cx="6525536" cy="5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710825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4681</TotalTime>
  <Words>947</Words>
  <Application>Microsoft Office PowerPoint</Application>
  <PresentationFormat>寬螢幕</PresentationFormat>
  <Paragraphs>111</Paragraphs>
  <Slides>30</Slides>
  <Notes>20</Notes>
  <HiddenSlides>2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7" baseType="lpstr">
      <vt:lpstr>微軟正黑體</vt:lpstr>
      <vt:lpstr>新細明體</vt:lpstr>
      <vt:lpstr>Calibri</vt:lpstr>
      <vt:lpstr>Cambria Math</vt:lpstr>
      <vt:lpstr>Franklin Gothic Book</vt:lpstr>
      <vt:lpstr>Wingdings</vt:lpstr>
      <vt:lpstr>裁剪</vt:lpstr>
      <vt:lpstr>Floyd-Warshall Reinforcement Learning: Learning from Past Experiences to Reach New Goals</vt:lpstr>
      <vt:lpstr>Outline</vt:lpstr>
      <vt:lpstr>Introduction</vt:lpstr>
      <vt:lpstr>Introduction – Reinforcement Learning</vt:lpstr>
      <vt:lpstr>Introduction – Problem</vt:lpstr>
      <vt:lpstr>Introduction –  Floyd-Warshall Reinforcement Learning</vt:lpstr>
      <vt:lpstr>Related work</vt:lpstr>
      <vt:lpstr>Related work –  Goal-conditioned value functions</vt:lpstr>
      <vt:lpstr>Background – Dijkstra</vt:lpstr>
      <vt:lpstr>Background – Floyd-Warshall</vt:lpstr>
      <vt:lpstr>Background – Q-Learning</vt:lpstr>
      <vt:lpstr>Markov Decision Process (MDP)</vt:lpstr>
      <vt:lpstr>Bellman Equation</vt:lpstr>
      <vt:lpstr>Background – Q-Learning</vt:lpstr>
      <vt:lpstr>Method</vt:lpstr>
      <vt:lpstr>Problem Definition</vt:lpstr>
      <vt:lpstr>Method – Floyd-Warshall (FW) function</vt:lpstr>
      <vt:lpstr>Method – Floyd-Warshall (FW) function</vt:lpstr>
      <vt:lpstr>Method – Floyd-Warshall (FW) function</vt:lpstr>
      <vt:lpstr>Method – The pseudo code for FWRL</vt:lpstr>
      <vt:lpstr>Experiments</vt:lpstr>
      <vt:lpstr>Experiments – Four room grid world</vt:lpstr>
      <vt:lpstr>Metrics</vt:lpstr>
      <vt:lpstr>Baselines</vt:lpstr>
      <vt:lpstr>Results on grid world</vt:lpstr>
      <vt:lpstr>Reward curves on windy world</vt:lpstr>
      <vt:lpstr>Qualitative results: Visualization of value-function in H-Maze</vt:lpstr>
      <vt:lpstr>Conclusion</vt:lpstr>
      <vt:lpstr>Conclusion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Floyd-Warshall Reinforcement Learning: Learning from Past Experiences to Reach New Goals</dc:title>
  <dc:creator>振宇 田</dc:creator>
  <cp:lastModifiedBy>CGVSL</cp:lastModifiedBy>
  <cp:revision>120</cp:revision>
  <dcterms:created xsi:type="dcterms:W3CDTF">2020-11-20T15:27:26Z</dcterms:created>
  <dcterms:modified xsi:type="dcterms:W3CDTF">2020-11-25T08:31:40Z</dcterms:modified>
</cp:coreProperties>
</file>